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9" r:id="rId3"/>
    <p:sldId id="274" r:id="rId4"/>
    <p:sldId id="261" r:id="rId5"/>
    <p:sldId id="262" r:id="rId6"/>
    <p:sldId id="264" r:id="rId7"/>
    <p:sldId id="265" r:id="rId8"/>
    <p:sldId id="272" r:id="rId9"/>
    <p:sldId id="273" r:id="rId10"/>
    <p:sldId id="267" r:id="rId11"/>
    <p:sldId id="268" r:id="rId12"/>
    <p:sldId id="270" r:id="rId13"/>
    <p:sldId id="269"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31"/>
  </p:normalViewPr>
  <p:slideViewPr>
    <p:cSldViewPr snapToGrid="0" snapToObjects="1">
      <p:cViewPr varScale="1">
        <p:scale>
          <a:sx n="80" d="100"/>
          <a:sy n="80" d="100"/>
        </p:scale>
        <p:origin x="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70956-991C-42DF-A7C4-A6ECB5827B78}" type="datetimeFigureOut">
              <a:rPr lang="en-US" smtClean="0"/>
              <a:t>8/3/2019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A0F6-88F5-4CA1-A203-AE5C69361B45}" type="slidenum">
              <a:rPr lang="en-US" smtClean="0"/>
              <a:t>‹#›</a:t>
            </a:fld>
            <a:endParaRPr lang="en-US"/>
          </a:p>
        </p:txBody>
      </p:sp>
    </p:spTree>
    <p:extLst>
      <p:ext uri="{BB962C8B-B14F-4D97-AF65-F5344CB8AC3E}">
        <p14:creationId xmlns:p14="http://schemas.microsoft.com/office/powerpoint/2010/main" val="366674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a:t>
            </a:fld>
            <a:endParaRPr lang="en-US"/>
          </a:p>
        </p:txBody>
      </p:sp>
    </p:spTree>
    <p:extLst>
      <p:ext uri="{BB962C8B-B14F-4D97-AF65-F5344CB8AC3E}">
        <p14:creationId xmlns:p14="http://schemas.microsoft.com/office/powerpoint/2010/main" val="345047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3</a:t>
            </a:fld>
            <a:endParaRPr lang="en-US"/>
          </a:p>
        </p:txBody>
      </p:sp>
    </p:spTree>
    <p:extLst>
      <p:ext uri="{BB962C8B-B14F-4D97-AF65-F5344CB8AC3E}">
        <p14:creationId xmlns:p14="http://schemas.microsoft.com/office/powerpoint/2010/main" val="50964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9</a:t>
            </a:fld>
            <a:endParaRPr lang="en-US"/>
          </a:p>
        </p:txBody>
      </p:sp>
    </p:spTree>
    <p:extLst>
      <p:ext uri="{BB962C8B-B14F-4D97-AF65-F5344CB8AC3E}">
        <p14:creationId xmlns:p14="http://schemas.microsoft.com/office/powerpoint/2010/main" val="95192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DCDD77-40F5-114D-9C30-81F19986EF1E}" type="datetimeFigureOut">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37807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13233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888873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7049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CDD77-40F5-114D-9C30-81F19986EF1E}" type="datetimeFigureOut">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1624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DCDD77-40F5-114D-9C30-81F19986EF1E}" type="datetimeFigureOut">
              <a:rPr lang="en-US" smtClean="0"/>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9438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DCDD77-40F5-114D-9C30-81F19986EF1E}" type="datetimeFigureOut">
              <a:rPr lang="en-US" smtClean="0"/>
              <a:t>8/3/2019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12170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DCDD77-40F5-114D-9C30-81F19986EF1E}" type="datetimeFigureOut">
              <a:rPr lang="en-US" smtClean="0"/>
              <a:t>8/3/2019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80674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CDD77-40F5-114D-9C30-81F19986EF1E}" type="datetimeFigureOut">
              <a:rPr lang="en-US" smtClean="0"/>
              <a:t>8/3/2019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1602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5440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0880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CDD77-40F5-114D-9C30-81F19986EF1E}" type="datetimeFigureOut">
              <a:rPr lang="en-US" smtClean="0"/>
              <a:t>8/3/2019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C3FA5-8720-8341-8976-48502284A299}" type="slidenum">
              <a:rPr lang="en-US" smtClean="0"/>
              <a:t>‹#›</a:t>
            </a:fld>
            <a:endParaRPr lang="en-US"/>
          </a:p>
        </p:txBody>
      </p:sp>
    </p:spTree>
    <p:extLst>
      <p:ext uri="{BB962C8B-B14F-4D97-AF65-F5344CB8AC3E}">
        <p14:creationId xmlns:p14="http://schemas.microsoft.com/office/powerpoint/2010/main" val="88516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schoolofgames.github.io/DPIWorkshop.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itle 1">
            <a:extLst>
              <a:ext uri="{FF2B5EF4-FFF2-40B4-BE49-F238E27FC236}">
                <a16:creationId xmlns:a16="http://schemas.microsoft.com/office/drawing/2014/main" id="{C5C22C6E-BDE7-4EAD-B8A9-25E0F48969CE}"/>
              </a:ext>
            </a:extLst>
          </p:cNvPr>
          <p:cNvSpPr txBox="1">
            <a:spLocks/>
          </p:cNvSpPr>
          <p:nvPr/>
        </p:nvSpPr>
        <p:spPr>
          <a:xfrm>
            <a:off x="1524000" y="38100"/>
            <a:ext cx="9144000" cy="6162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t>The Unity platform</a:t>
            </a:r>
          </a:p>
        </p:txBody>
      </p:sp>
    </p:spTree>
    <p:extLst>
      <p:ext uri="{BB962C8B-B14F-4D97-AF65-F5344CB8AC3E}">
        <p14:creationId xmlns:p14="http://schemas.microsoft.com/office/powerpoint/2010/main" val="19121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Objects hierarchy</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6696075"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hierarchy window presents information about all the objects included in the scene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Objects can be nested</a:t>
            </a:r>
          </a:p>
          <a:p>
            <a:pPr marL="800100" lvl="1" indent="-342900" algn="l">
              <a:buFont typeface="Arial" panose="020B0604020202020204" pitchFamily="34" charset="0"/>
              <a:buChar char="•"/>
            </a:pPr>
            <a:r>
              <a:rPr lang="en-US" dirty="0">
                <a:latin typeface="Avenir Book"/>
              </a:rPr>
              <a:t>i.e., a game object can be defined as the combination of multiple game objects</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1D329BE2-A2F6-4575-A5FA-BBE6C456D4B7}"/>
              </a:ext>
            </a:extLst>
          </p:cNvPr>
          <p:cNvPicPr>
            <a:picLocks noChangeAspect="1"/>
          </p:cNvPicPr>
          <p:nvPr/>
        </p:nvPicPr>
        <p:blipFill>
          <a:blip r:embed="rId3"/>
          <a:stretch>
            <a:fillRect/>
          </a:stretch>
        </p:blipFill>
        <p:spPr>
          <a:xfrm>
            <a:off x="7594666" y="481256"/>
            <a:ext cx="4291545" cy="5549412"/>
          </a:xfrm>
          <a:prstGeom prst="rect">
            <a:avLst/>
          </a:prstGeom>
        </p:spPr>
      </p:pic>
    </p:spTree>
    <p:extLst>
      <p:ext uri="{BB962C8B-B14F-4D97-AF65-F5344CB8AC3E}">
        <p14:creationId xmlns:p14="http://schemas.microsoft.com/office/powerpoint/2010/main" val="120876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Inspector</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5948363"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a game object is selected, the inspector window will show its detailed properties</a:t>
            </a:r>
          </a:p>
          <a:p>
            <a:pPr marL="800100" lvl="1" indent="-342900" algn="l">
              <a:buFont typeface="Arial" panose="020B0604020202020204" pitchFamily="34" charset="0"/>
              <a:buChar char="•"/>
            </a:pPr>
            <a:r>
              <a:rPr lang="en-US" dirty="0">
                <a:latin typeface="Avenir Book"/>
              </a:rPr>
              <a:t>Those properties can be edited to change the object’s behavior</a:t>
            </a: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The inspector will show all the components that are associated with that game object</a:t>
            </a:r>
          </a:p>
          <a:p>
            <a:pPr marL="800100" lvl="1" indent="-342900" algn="l">
              <a:buFont typeface="Arial" panose="020B0604020202020204" pitchFamily="34" charset="0"/>
              <a:buChar char="•"/>
            </a:pPr>
            <a:r>
              <a:rPr lang="en-US" dirty="0">
                <a:latin typeface="Avenir Book"/>
              </a:rPr>
              <a:t>Components can be added and removed from the inspector window</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7B0AB9C3-8EFE-4ED0-B03B-5F6CC562A855}"/>
              </a:ext>
            </a:extLst>
          </p:cNvPr>
          <p:cNvPicPr>
            <a:picLocks noChangeAspect="1"/>
          </p:cNvPicPr>
          <p:nvPr/>
        </p:nvPicPr>
        <p:blipFill>
          <a:blip r:embed="rId3"/>
          <a:stretch>
            <a:fillRect/>
          </a:stretch>
        </p:blipFill>
        <p:spPr>
          <a:xfrm>
            <a:off x="6886629" y="1296501"/>
            <a:ext cx="5010825" cy="5053012"/>
          </a:xfrm>
          <a:prstGeom prst="rect">
            <a:avLst/>
          </a:prstGeom>
        </p:spPr>
      </p:pic>
    </p:spTree>
    <p:extLst>
      <p:ext uri="{BB962C8B-B14F-4D97-AF65-F5344CB8AC3E}">
        <p14:creationId xmlns:p14="http://schemas.microsoft.com/office/powerpoint/2010/main" val="329224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Scripts</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6736161"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Some components will have scripts associated with them</a:t>
            </a:r>
          </a:p>
          <a:p>
            <a:pPr marL="342900" indent="-342900" algn="l">
              <a:buFont typeface="Arial" panose="020B0604020202020204" pitchFamily="34" charset="0"/>
              <a:buChar char="•"/>
            </a:pPr>
            <a:r>
              <a:rPr lang="en-US" dirty="0">
                <a:latin typeface="Avenir Book"/>
              </a:rPr>
              <a:t>Scripts are pieces of code used to control the game object’s behavior</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Double clicking on a script will open it in a code editor </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83EB3887-A999-4425-B044-A35D7ADA9345}"/>
              </a:ext>
            </a:extLst>
          </p:cNvPr>
          <p:cNvPicPr>
            <a:picLocks noChangeAspect="1"/>
          </p:cNvPicPr>
          <p:nvPr/>
        </p:nvPicPr>
        <p:blipFill>
          <a:blip r:embed="rId3"/>
          <a:stretch>
            <a:fillRect/>
          </a:stretch>
        </p:blipFill>
        <p:spPr>
          <a:xfrm>
            <a:off x="7897061" y="1911647"/>
            <a:ext cx="3839058" cy="1814893"/>
          </a:xfrm>
          <a:prstGeom prst="rect">
            <a:avLst/>
          </a:prstGeom>
        </p:spPr>
      </p:pic>
      <p:sp>
        <p:nvSpPr>
          <p:cNvPr id="8" name="Rectangle 7">
            <a:extLst>
              <a:ext uri="{FF2B5EF4-FFF2-40B4-BE49-F238E27FC236}">
                <a16:creationId xmlns:a16="http://schemas.microsoft.com/office/drawing/2014/main" id="{A035F379-8D56-4212-9B81-232F98BD9205}"/>
              </a:ext>
            </a:extLst>
          </p:cNvPr>
          <p:cNvSpPr/>
          <p:nvPr/>
        </p:nvSpPr>
        <p:spPr>
          <a:xfrm>
            <a:off x="9276735" y="2324449"/>
            <a:ext cx="2424728"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4A4F3AA1-12C7-43EB-A785-683542C8CAD5}"/>
              </a:ext>
            </a:extLst>
          </p:cNvPr>
          <p:cNvPicPr>
            <a:picLocks noChangeAspect="1"/>
          </p:cNvPicPr>
          <p:nvPr/>
        </p:nvPicPr>
        <p:blipFill>
          <a:blip r:embed="rId4"/>
          <a:stretch>
            <a:fillRect/>
          </a:stretch>
        </p:blipFill>
        <p:spPr>
          <a:xfrm>
            <a:off x="6835014" y="4033342"/>
            <a:ext cx="5135789" cy="2776536"/>
          </a:xfrm>
          <a:prstGeom prst="rect">
            <a:avLst/>
          </a:prstGeom>
        </p:spPr>
      </p:pic>
    </p:spTree>
    <p:extLst>
      <p:ext uri="{BB962C8B-B14F-4D97-AF65-F5344CB8AC3E}">
        <p14:creationId xmlns:p14="http://schemas.microsoft.com/office/powerpoint/2010/main" val="86832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Project</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project windows contains all the assets that are currently available to build your scenes (including the scenes themselves)</a:t>
            </a:r>
          </a:p>
          <a:p>
            <a:pPr marL="800100" lvl="1" indent="-342900" algn="l">
              <a:buFont typeface="Arial" panose="020B0604020202020204" pitchFamily="34" charset="0"/>
              <a:buChar char="•"/>
            </a:pPr>
            <a:r>
              <a:rPr lang="en-US" dirty="0">
                <a:latin typeface="Avenir Book"/>
              </a:rPr>
              <a:t>3D models</a:t>
            </a:r>
          </a:p>
          <a:p>
            <a:pPr marL="800100" lvl="1" indent="-342900" algn="l">
              <a:buFont typeface="Arial" panose="020B0604020202020204" pitchFamily="34" charset="0"/>
              <a:buChar char="•"/>
            </a:pPr>
            <a:r>
              <a:rPr lang="en-US" dirty="0">
                <a:latin typeface="Avenir Book"/>
              </a:rPr>
              <a:t>Scripts</a:t>
            </a:r>
          </a:p>
          <a:p>
            <a:pPr marL="800100" lvl="1" indent="-342900" algn="l">
              <a:buFont typeface="Arial" panose="020B0604020202020204" pitchFamily="34" charset="0"/>
              <a:buChar char="•"/>
            </a:pPr>
            <a:r>
              <a:rPr lang="en-US" dirty="0">
                <a:latin typeface="Avenir Book"/>
              </a:rPr>
              <a:t>Scenes</a:t>
            </a:r>
          </a:p>
          <a:p>
            <a:pPr marL="800100" lvl="1" indent="-342900" algn="l">
              <a:buFont typeface="Arial" panose="020B0604020202020204" pitchFamily="34" charset="0"/>
              <a:buChar char="•"/>
            </a:pPr>
            <a:r>
              <a:rPr lang="en-US" dirty="0">
                <a:latin typeface="Avenir Book"/>
              </a:rPr>
              <a:t>Etc.</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BC680158-5980-48E2-A9D5-38EF21AC0A48}"/>
              </a:ext>
            </a:extLst>
          </p:cNvPr>
          <p:cNvPicPr>
            <a:picLocks noChangeAspect="1"/>
          </p:cNvPicPr>
          <p:nvPr/>
        </p:nvPicPr>
        <p:blipFill>
          <a:blip r:embed="rId3"/>
          <a:stretch>
            <a:fillRect/>
          </a:stretch>
        </p:blipFill>
        <p:spPr>
          <a:xfrm>
            <a:off x="6096000" y="2619374"/>
            <a:ext cx="4478567" cy="3500437"/>
          </a:xfrm>
          <a:prstGeom prst="rect">
            <a:avLst/>
          </a:prstGeom>
        </p:spPr>
      </p:pic>
    </p:spTree>
    <p:extLst>
      <p:ext uri="{BB962C8B-B14F-4D97-AF65-F5344CB8AC3E}">
        <p14:creationId xmlns:p14="http://schemas.microsoft.com/office/powerpoint/2010/main" val="281911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Game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Play, Pause and Step buttons can be used to run your game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While the game is running, the game view shows the player’s perspective</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692CCC96-8FCC-4048-B3A0-0297927C9EFD}"/>
              </a:ext>
            </a:extLst>
          </p:cNvPr>
          <p:cNvPicPr>
            <a:picLocks noChangeAspect="1"/>
          </p:cNvPicPr>
          <p:nvPr/>
        </p:nvPicPr>
        <p:blipFill>
          <a:blip r:embed="rId3"/>
          <a:stretch>
            <a:fillRect/>
          </a:stretch>
        </p:blipFill>
        <p:spPr>
          <a:xfrm>
            <a:off x="9628113" y="1566860"/>
            <a:ext cx="2157413" cy="588385"/>
          </a:xfrm>
          <a:prstGeom prst="rect">
            <a:avLst/>
          </a:prstGeom>
        </p:spPr>
      </p:pic>
      <p:pic>
        <p:nvPicPr>
          <p:cNvPr id="8" name="Picture 7">
            <a:extLst>
              <a:ext uri="{FF2B5EF4-FFF2-40B4-BE49-F238E27FC236}">
                <a16:creationId xmlns:a16="http://schemas.microsoft.com/office/drawing/2014/main" id="{551AE4FC-A497-43A0-B554-D2F69AE117C8}"/>
              </a:ext>
            </a:extLst>
          </p:cNvPr>
          <p:cNvPicPr>
            <a:picLocks noChangeAspect="1"/>
          </p:cNvPicPr>
          <p:nvPr/>
        </p:nvPicPr>
        <p:blipFill>
          <a:blip r:embed="rId4"/>
          <a:stretch>
            <a:fillRect/>
          </a:stretch>
        </p:blipFill>
        <p:spPr>
          <a:xfrm>
            <a:off x="3048000" y="3205162"/>
            <a:ext cx="6096000" cy="3297889"/>
          </a:xfrm>
          <a:prstGeom prst="rect">
            <a:avLst/>
          </a:prstGeom>
        </p:spPr>
      </p:pic>
    </p:spTree>
    <p:extLst>
      <p:ext uri="{BB962C8B-B14F-4D97-AF65-F5344CB8AC3E}">
        <p14:creationId xmlns:p14="http://schemas.microsoft.com/office/powerpoint/2010/main" val="135622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Installing Unity</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If you haven’t had a chance to do so yet, install Unity</a:t>
            </a:r>
          </a:p>
          <a:p>
            <a:pPr marL="800100" lvl="1" indent="-342900" algn="l">
              <a:buFont typeface="Arial" panose="020B0604020202020204" pitchFamily="34" charset="0"/>
              <a:buChar char="•"/>
            </a:pPr>
            <a:r>
              <a:rPr lang="en-US" dirty="0">
                <a:latin typeface="Avenir Book"/>
              </a:rPr>
              <a:t>Follow the instructions available here: </a:t>
            </a:r>
            <a:r>
              <a:rPr lang="en-US" dirty="0">
                <a:hlinkClick r:id="rId4"/>
              </a:rPr>
              <a:t>https://schoolofgames.github.io/DPIWorkshop.html</a:t>
            </a:r>
            <a:endParaRPr lang="en-US" dirty="0"/>
          </a:p>
          <a:p>
            <a:pPr marL="800100" lvl="1" indent="-342900" algn="l">
              <a:buFont typeface="Arial" panose="020B0604020202020204" pitchFamily="34" charset="0"/>
              <a:buChar char="•"/>
            </a:pPr>
            <a:r>
              <a:rPr lang="en-US" dirty="0">
                <a:latin typeface="Avenir Book"/>
              </a:rPr>
              <a:t>Make sure to install Unity version 2018.3.14f1</a:t>
            </a: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We will be available to help you if you need any assistance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Once you have installed Unity</a:t>
            </a:r>
          </a:p>
          <a:p>
            <a:pPr marL="800100" lvl="1" indent="-342900" algn="l">
              <a:buFont typeface="Arial" panose="020B0604020202020204" pitchFamily="34" charset="0"/>
              <a:buChar char="•"/>
            </a:pPr>
            <a:r>
              <a:rPr lang="en-US" dirty="0">
                <a:latin typeface="Avenir Book"/>
              </a:rPr>
              <a:t>Create a project using the Karting template</a:t>
            </a:r>
          </a:p>
          <a:p>
            <a:pPr marL="800100" lvl="1" indent="-342900" algn="l">
              <a:buFont typeface="Arial" panose="020B0604020202020204" pitchFamily="34" charset="0"/>
              <a:buChar char="•"/>
            </a:pPr>
            <a:r>
              <a:rPr lang="en-US" dirty="0">
                <a:latin typeface="Avenir Book"/>
              </a:rPr>
              <a:t>Follow the simple tutorial</a:t>
            </a:r>
          </a:p>
          <a:p>
            <a:pPr marL="800100" lvl="1" indent="-342900" algn="l">
              <a:buFont typeface="Arial" panose="020B0604020202020204" pitchFamily="34" charset="0"/>
              <a:buChar char="•"/>
            </a:pPr>
            <a:r>
              <a:rPr lang="en-US" dirty="0">
                <a:latin typeface="Avenir Book"/>
              </a:rPr>
              <a:t>Explore the Unity tool</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A0DDA0EB-6174-4B61-B3F0-8EF4F197768F}"/>
              </a:ext>
            </a:extLst>
          </p:cNvPr>
          <p:cNvPicPr>
            <a:picLocks noChangeAspect="1"/>
          </p:cNvPicPr>
          <p:nvPr/>
        </p:nvPicPr>
        <p:blipFill>
          <a:blip r:embed="rId5"/>
          <a:stretch>
            <a:fillRect/>
          </a:stretch>
        </p:blipFill>
        <p:spPr>
          <a:xfrm>
            <a:off x="6761088" y="3602038"/>
            <a:ext cx="5230468" cy="3159570"/>
          </a:xfrm>
          <a:prstGeom prst="rect">
            <a:avLst/>
          </a:prstGeom>
        </p:spPr>
      </p:pic>
    </p:spTree>
    <p:extLst>
      <p:ext uri="{BB962C8B-B14F-4D97-AF65-F5344CB8AC3E}">
        <p14:creationId xmlns:p14="http://schemas.microsoft.com/office/powerpoint/2010/main" val="429083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What was your first impression of using Unity?</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What was intuitive?</a:t>
            </a:r>
          </a:p>
          <a:p>
            <a:pPr marL="342900" indent="-342900" algn="l">
              <a:buFont typeface="Arial" panose="020B0604020202020204" pitchFamily="34" charset="0"/>
              <a:buChar char="•"/>
            </a:pPr>
            <a:r>
              <a:rPr lang="en-US" dirty="0">
                <a:latin typeface="Avenir Book"/>
              </a:rPr>
              <a:t>What was confusing?</a:t>
            </a:r>
          </a:p>
          <a:p>
            <a:pPr marL="342900" indent="-342900" algn="l">
              <a:buFont typeface="Arial" panose="020B0604020202020204" pitchFamily="34" charset="0"/>
              <a:buChar char="•"/>
            </a:pPr>
            <a:r>
              <a:rPr lang="en-US" dirty="0">
                <a:latin typeface="Avenir Book"/>
              </a:rPr>
              <a:t>What would you like to learn more about?</a:t>
            </a:r>
          </a:p>
          <a:p>
            <a:pPr marL="342900" indent="-342900" algn="l">
              <a:buFont typeface="Arial" panose="020B0604020202020204" pitchFamily="34" charset="0"/>
              <a:buChar char="•"/>
            </a:pPr>
            <a:endParaRPr lang="en-US">
              <a:latin typeface="Avenir Book"/>
            </a:endParaRP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Let’s take a look at Unity together</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42223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F5D9ADCD-6193-43F4-BFFB-41E947E57880}"/>
              </a:ext>
            </a:extLst>
          </p:cNvPr>
          <p:cNvPicPr>
            <a:picLocks noChangeAspect="1"/>
          </p:cNvPicPr>
          <p:nvPr/>
        </p:nvPicPr>
        <p:blipFill>
          <a:blip r:embed="rId3"/>
          <a:stretch>
            <a:fillRect/>
          </a:stretch>
        </p:blipFill>
        <p:spPr>
          <a:xfrm>
            <a:off x="2819400" y="2624181"/>
            <a:ext cx="6791326" cy="3643263"/>
          </a:xfrm>
          <a:prstGeom prst="rect">
            <a:avLst/>
          </a:prstGeom>
        </p:spPr>
      </p:pic>
      <p:sp>
        <p:nvSpPr>
          <p:cNvPr id="8" name="Content Placeholder 2">
            <a:extLst>
              <a:ext uri="{FF2B5EF4-FFF2-40B4-BE49-F238E27FC236}">
                <a16:creationId xmlns:a16="http://schemas.microsoft.com/office/drawing/2014/main" id="{48EF31B8-6B32-481C-B378-3DF3944266A2}"/>
              </a:ext>
            </a:extLst>
          </p:cNvPr>
          <p:cNvSpPr txBox="1">
            <a:spLocks/>
          </p:cNvSpPr>
          <p:nvPr/>
        </p:nvSpPr>
        <p:spPr>
          <a:xfrm>
            <a:off x="990600" y="17637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Unity is composed of a set of different windows</a:t>
            </a:r>
          </a:p>
          <a:p>
            <a:pPr marL="800100" lvl="1" indent="-342900" algn="l">
              <a:buFont typeface="Arial" panose="020B0604020202020204" pitchFamily="34" charset="0"/>
              <a:buChar char="•"/>
            </a:pPr>
            <a:r>
              <a:rPr lang="en-US" dirty="0">
                <a:latin typeface="Avenir Book"/>
              </a:rPr>
              <a:t>Each providing a different perspective/different tools to work on your project</a:t>
            </a:r>
          </a:p>
        </p:txBody>
      </p:sp>
    </p:spTree>
    <p:extLst>
      <p:ext uri="{BB962C8B-B14F-4D97-AF65-F5344CB8AC3E}">
        <p14:creationId xmlns:p14="http://schemas.microsoft.com/office/powerpoint/2010/main" val="1119244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 main loop</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schemeClr val="accent2"/>
                </a:solidFill>
                <a:latin typeface="Avenir Book"/>
              </a:rPr>
              <a:t>Scenes</a:t>
            </a:r>
            <a:r>
              <a:rPr lang="en-US" dirty="0">
                <a:latin typeface="Avenir Book"/>
              </a:rPr>
              <a:t> </a:t>
            </a:r>
            <a:r>
              <a:rPr lang="en-US" dirty="0"/>
              <a:t>contain the environments and menus of your game. </a:t>
            </a:r>
          </a:p>
          <a:p>
            <a:pPr marL="800100" lvl="1" indent="-342900" algn="l">
              <a:buFont typeface="Arial" panose="020B0604020202020204" pitchFamily="34" charset="0"/>
              <a:buChar char="•"/>
            </a:pPr>
            <a:r>
              <a:rPr lang="en-US" dirty="0"/>
              <a:t>Think of each unique scene as a unique level in a game</a:t>
            </a:r>
            <a:endParaRPr lang="en-US" dirty="0">
              <a:latin typeface="Avenir Book"/>
            </a:endParaRP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A scene is composed of </a:t>
            </a:r>
            <a:r>
              <a:rPr lang="en-US" b="1" dirty="0">
                <a:solidFill>
                  <a:schemeClr val="accent6"/>
                </a:solidFill>
                <a:latin typeface="Avenir Book"/>
              </a:rPr>
              <a:t>Game objects</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The behavior of a game object is determined by its </a:t>
            </a:r>
            <a:r>
              <a:rPr lang="en-US" b="1" dirty="0">
                <a:solidFill>
                  <a:schemeClr val="accent5"/>
                </a:solidFill>
                <a:latin typeface="Avenir Book"/>
              </a:rPr>
              <a:t>Components</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323787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 main loop</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the game is running, Unity goes through all the </a:t>
            </a:r>
            <a:r>
              <a:rPr lang="en-US" dirty="0">
                <a:solidFill>
                  <a:schemeClr val="accent6"/>
                </a:solidFill>
                <a:latin typeface="Avenir Book"/>
              </a:rPr>
              <a:t>objects</a:t>
            </a:r>
            <a:r>
              <a:rPr lang="en-US" dirty="0">
                <a:latin typeface="Avenir Book"/>
              </a:rPr>
              <a:t> in the </a:t>
            </a:r>
            <a:r>
              <a:rPr lang="en-US" dirty="0">
                <a:solidFill>
                  <a:schemeClr val="accent2"/>
                </a:solidFill>
                <a:latin typeface="Avenir Book"/>
              </a:rPr>
              <a:t>scene</a:t>
            </a:r>
            <a:r>
              <a:rPr lang="en-US" dirty="0">
                <a:latin typeface="Avenir Book"/>
              </a:rPr>
              <a:t> and updates them according to the </a:t>
            </a:r>
            <a:r>
              <a:rPr lang="en-US" dirty="0">
                <a:solidFill>
                  <a:schemeClr val="accent5"/>
                </a:solidFill>
                <a:latin typeface="Avenir Book"/>
              </a:rPr>
              <a:t>components</a:t>
            </a:r>
            <a:r>
              <a:rPr lang="en-US" dirty="0">
                <a:latin typeface="Avenir Book"/>
              </a:rPr>
              <a:t> assigned to them</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A </a:t>
            </a:r>
            <a:r>
              <a:rPr lang="en-US" b="1" dirty="0">
                <a:solidFill>
                  <a:schemeClr val="accent3"/>
                </a:solidFill>
                <a:latin typeface="Avenir Book"/>
              </a:rPr>
              <a:t>camera </a:t>
            </a:r>
            <a:r>
              <a:rPr lang="en-US" dirty="0">
                <a:latin typeface="Avenir Book"/>
              </a:rPr>
              <a:t>(a game object) is used to capture the visual representation of the </a:t>
            </a:r>
            <a:r>
              <a:rPr lang="en-US" dirty="0">
                <a:solidFill>
                  <a:schemeClr val="accent2"/>
                </a:solidFill>
                <a:latin typeface="Avenir Book"/>
              </a:rPr>
              <a:t>scene </a:t>
            </a:r>
            <a:r>
              <a:rPr lang="en-US" dirty="0">
                <a:latin typeface="Avenir Book"/>
              </a:rPr>
              <a:t>that the player will see</a:t>
            </a:r>
          </a:p>
          <a:p>
            <a:pPr marL="800100" lvl="1" indent="-342900" algn="l">
              <a:buFont typeface="Arial" panose="020B0604020202020204" pitchFamily="34" charset="0"/>
              <a:buChar char="•"/>
            </a:pPr>
            <a:r>
              <a:rPr lang="en-US" dirty="0">
                <a:latin typeface="Avenir Book"/>
              </a:rPr>
              <a:t>From this camera’s perspective</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288597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Allows you to visualize your scene and interact with the game objects in contains</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74974686-3CA9-49D6-AA11-68EC8C2C5B0F}"/>
              </a:ext>
            </a:extLst>
          </p:cNvPr>
          <p:cNvPicPr>
            <a:picLocks noChangeAspect="1"/>
          </p:cNvPicPr>
          <p:nvPr/>
        </p:nvPicPr>
        <p:blipFill>
          <a:blip r:embed="rId3"/>
          <a:stretch>
            <a:fillRect/>
          </a:stretch>
        </p:blipFill>
        <p:spPr>
          <a:xfrm>
            <a:off x="2813234" y="2481378"/>
            <a:ext cx="7116579" cy="4188637"/>
          </a:xfrm>
          <a:prstGeom prst="rect">
            <a:avLst/>
          </a:prstGeom>
        </p:spPr>
      </p:pic>
    </p:spTree>
    <p:extLst>
      <p:ext uri="{BB962C8B-B14F-4D97-AF65-F5344CB8AC3E}">
        <p14:creationId xmlns:p14="http://schemas.microsoft.com/office/powerpoint/2010/main" val="194523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Use the hand tool to navigate the scene (using the ALT key allows you to rotate your perspective) </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C5A2D7D1-5C1C-488D-AEB2-44F60207379E}"/>
              </a:ext>
            </a:extLst>
          </p:cNvPr>
          <p:cNvPicPr>
            <a:picLocks noChangeAspect="1"/>
          </p:cNvPicPr>
          <p:nvPr/>
        </p:nvPicPr>
        <p:blipFill>
          <a:blip r:embed="rId3"/>
          <a:stretch>
            <a:fillRect/>
          </a:stretch>
        </p:blipFill>
        <p:spPr>
          <a:xfrm>
            <a:off x="2813234" y="2481378"/>
            <a:ext cx="7116579" cy="4188637"/>
          </a:xfrm>
          <a:prstGeom prst="rect">
            <a:avLst/>
          </a:prstGeom>
        </p:spPr>
      </p:pic>
      <p:sp>
        <p:nvSpPr>
          <p:cNvPr id="10" name="Rectangle 9">
            <a:extLst>
              <a:ext uri="{FF2B5EF4-FFF2-40B4-BE49-F238E27FC236}">
                <a16:creationId xmlns:a16="http://schemas.microsoft.com/office/drawing/2014/main" id="{CF0B292C-8000-4DE6-9825-FEA64E544CEB}"/>
              </a:ext>
            </a:extLst>
          </p:cNvPr>
          <p:cNvSpPr/>
          <p:nvPr/>
        </p:nvSpPr>
        <p:spPr>
          <a:xfrm>
            <a:off x="2771777" y="2414588"/>
            <a:ext cx="504825"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180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an object in the scene is selected, the move, rotate and scale tools can be used to edit the object in the scene. (interactable widgets will be displayed on the object)</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2CF28F1E-EE29-4E5F-A55B-AA86F24F9FD5}"/>
              </a:ext>
            </a:extLst>
          </p:cNvPr>
          <p:cNvPicPr>
            <a:picLocks noChangeAspect="1"/>
          </p:cNvPicPr>
          <p:nvPr/>
        </p:nvPicPr>
        <p:blipFill>
          <a:blip r:embed="rId4"/>
          <a:stretch>
            <a:fillRect/>
          </a:stretch>
        </p:blipFill>
        <p:spPr>
          <a:xfrm>
            <a:off x="2813234" y="2497887"/>
            <a:ext cx="7123794" cy="4136276"/>
          </a:xfrm>
          <a:prstGeom prst="rect">
            <a:avLst/>
          </a:prstGeom>
        </p:spPr>
      </p:pic>
      <p:sp>
        <p:nvSpPr>
          <p:cNvPr id="10" name="Rectangle 9">
            <a:extLst>
              <a:ext uri="{FF2B5EF4-FFF2-40B4-BE49-F238E27FC236}">
                <a16:creationId xmlns:a16="http://schemas.microsoft.com/office/drawing/2014/main" id="{CF0B292C-8000-4DE6-9825-FEA64E544CEB}"/>
              </a:ext>
            </a:extLst>
          </p:cNvPr>
          <p:cNvSpPr/>
          <p:nvPr/>
        </p:nvSpPr>
        <p:spPr>
          <a:xfrm>
            <a:off x="3128976" y="2414588"/>
            <a:ext cx="1000112"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7759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458</Words>
  <Application>Microsoft Office PowerPoint</Application>
  <PresentationFormat>Widescreen</PresentationFormat>
  <Paragraphs>71</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Book</vt:lpstr>
      <vt:lpstr>Avenir Heavy</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Luc Paquette</cp:lastModifiedBy>
  <cp:revision>23</cp:revision>
  <dcterms:created xsi:type="dcterms:W3CDTF">2017-10-18T14:49:32Z</dcterms:created>
  <dcterms:modified xsi:type="dcterms:W3CDTF">2019-08-03T19:52:07Z</dcterms:modified>
</cp:coreProperties>
</file>